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13716000" cx="24384000"/>
  <p:notesSz cx="6858000" cy="9144000"/>
  <p:embeddedFontLst>
    <p:embeddedFont>
      <p:font typeface="Helvetica Neue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000000"/>
          </p15:clr>
        </p15:guide>
        <p15:guide id="2" pos="76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9" roundtripDataSignature="AMtx7mgOs1K+Rkkn++WwVLCVRL3jv7LD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" name="Google Shape;14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A1364"/>
          </a:solidFill>
          <a:ln cap="flat" cmpd="sng" w="25400">
            <a:solidFill>
              <a:srgbClr val="0681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4123210" y="5705872"/>
            <a:ext cx="16137600" cy="19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0"/>
              <a:buFont typeface="Arial"/>
              <a:buNone/>
            </a:pPr>
            <a:r>
              <a:rPr b="0" i="0" lang="es-ES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Colecciones</a:t>
            </a:r>
            <a:endParaRPr b="0" i="0" sz="7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8;p2"/>
          <p:cNvGrpSpPr/>
          <p:nvPr/>
        </p:nvGrpSpPr>
        <p:grpSpPr>
          <a:xfrm>
            <a:off x="6408684" y="5334600"/>
            <a:ext cx="11566632" cy="3046801"/>
            <a:chOff x="6301042" y="4227741"/>
            <a:chExt cx="11566632" cy="3046801"/>
          </a:xfrm>
        </p:grpSpPr>
        <p:grpSp>
          <p:nvGrpSpPr>
            <p:cNvPr id="19" name="Google Shape;19;p2"/>
            <p:cNvGrpSpPr/>
            <p:nvPr/>
          </p:nvGrpSpPr>
          <p:grpSpPr>
            <a:xfrm>
              <a:off x="6301042" y="4227741"/>
              <a:ext cx="1473200" cy="1463100"/>
              <a:chOff x="6009640" y="3769678"/>
              <a:chExt cx="1473200" cy="1463100"/>
            </a:xfrm>
          </p:grpSpPr>
          <p:cxnSp>
            <p:nvCxnSpPr>
              <p:cNvPr id="20" name="Google Shape;20;p2"/>
              <p:cNvCxnSpPr/>
              <p:nvPr/>
            </p:nvCxnSpPr>
            <p:spPr>
              <a:xfrm rot="10800000">
                <a:off x="6019740" y="3784600"/>
                <a:ext cx="1463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6009640" y="3769678"/>
                <a:ext cx="0" cy="14631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2" name="Google Shape;22;p2"/>
            <p:cNvGrpSpPr/>
            <p:nvPr/>
          </p:nvGrpSpPr>
          <p:grpSpPr>
            <a:xfrm rot="10800000">
              <a:off x="16394474" y="5811442"/>
              <a:ext cx="1473200" cy="1463100"/>
              <a:chOff x="6009640" y="3769678"/>
              <a:chExt cx="1473200" cy="1463100"/>
            </a:xfrm>
          </p:grpSpPr>
          <p:cxnSp>
            <p:nvCxnSpPr>
              <p:cNvPr id="23" name="Google Shape;23;p2"/>
              <p:cNvCxnSpPr/>
              <p:nvPr/>
            </p:nvCxnSpPr>
            <p:spPr>
              <a:xfrm rot="10800000">
                <a:off x="6019740" y="3784600"/>
                <a:ext cx="1463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6009640" y="3769678"/>
                <a:ext cx="0" cy="14631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/>
          <p:nvPr/>
        </p:nvSpPr>
        <p:spPr>
          <a:xfrm>
            <a:off x="5279232" y="2280792"/>
            <a:ext cx="14401600" cy="3564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38050" lIns="238050" spcFirstLastPara="1" rIns="23805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1364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7A13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rgbClr val="7A136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/>
          <p:nvPr/>
        </p:nvSpPr>
        <p:spPr>
          <a:xfrm>
            <a:off x="5927304" y="4478288"/>
            <a:ext cx="13393488" cy="6192688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Char char="✔"/>
            </a:pPr>
            <a:r>
              <a:rPr b="0" i="0" lang="es-E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Están ordenadas por posición 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Char char="✔"/>
            </a:pPr>
            <a:r>
              <a:rPr b="0" i="0" lang="es-E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Añadir y eliminar sin restricciones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Char char="✔"/>
            </a:pPr>
            <a:r>
              <a:rPr b="0" i="0" lang="es-E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Acceso aleatorio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Char char="✔"/>
            </a:pPr>
            <a:r>
              <a:rPr b="0" i="0" lang="es-E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Sintaxis similar a arrays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Char char="✔"/>
            </a:pPr>
            <a:r>
              <a:rPr b="0" i="0" lang="es-E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Permiten duplicados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Char char="✔"/>
            </a:pPr>
            <a:r>
              <a:rPr b="0" i="0" lang="es-E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Bajo rendimiento en operaciones concretas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8"/>
          <p:cNvPicPr preferRelativeResize="0"/>
          <p:nvPr/>
        </p:nvPicPr>
        <p:blipFill rotWithShape="1">
          <a:blip r:embed="rId3">
            <a:alphaModFix/>
          </a:blip>
          <a:srcRect b="15333" l="53717" r="5265" t="38667"/>
          <a:stretch/>
        </p:blipFill>
        <p:spPr>
          <a:xfrm>
            <a:off x="2594020" y="4049688"/>
            <a:ext cx="19113428" cy="648072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8"/>
          <p:cNvSpPr/>
          <p:nvPr/>
        </p:nvSpPr>
        <p:spPr>
          <a:xfrm>
            <a:off x="5279232" y="1745432"/>
            <a:ext cx="14401600" cy="2733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238050" lIns="238050" spcFirstLastPara="1" rIns="23805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1364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7A13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LIST, CLASES UTILIZADAS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 rotWithShape="1">
          <a:blip r:embed="rId3">
            <a:alphaModFix/>
          </a:blip>
          <a:srcRect b="3334" l="52002" r="4863" t="35000"/>
          <a:stretch/>
        </p:blipFill>
        <p:spPr>
          <a:xfrm>
            <a:off x="3263008" y="3257600"/>
            <a:ext cx="17330216" cy="7490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>
            <a:off x="5274792" y="881336"/>
            <a:ext cx="14401600" cy="3564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38050" lIns="238050" spcFirstLastPara="1" rIns="23805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1364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7A13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ALGUNOS</a:t>
            </a:r>
            <a:r>
              <a:rPr b="0" i="0" lang="es-ES" sz="5400" u="none" cap="none" strike="noStrike">
                <a:solidFill>
                  <a:srgbClr val="7A13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-ES" sz="5400" u="none" cap="none" strike="noStrike">
                <a:solidFill>
                  <a:srgbClr val="7A13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 ARRAYLIST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rgbClr val="7A136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0"/>
          <p:cNvPicPr preferRelativeResize="0"/>
          <p:nvPr/>
        </p:nvPicPr>
        <p:blipFill rotWithShape="1">
          <a:blip r:embed="rId3">
            <a:alphaModFix/>
          </a:blip>
          <a:srcRect b="8667" l="52002" r="3250" t="16332"/>
          <a:stretch/>
        </p:blipFill>
        <p:spPr>
          <a:xfrm>
            <a:off x="3674536" y="3329608"/>
            <a:ext cx="17253080" cy="8743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/>
          <p:nvPr/>
        </p:nvSpPr>
        <p:spPr>
          <a:xfrm>
            <a:off x="5207224" y="2177480"/>
            <a:ext cx="14401600" cy="3564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38050" lIns="238050" spcFirstLastPara="1" rIns="23805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1364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7A13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OTROS</a:t>
            </a:r>
            <a:r>
              <a:rPr b="0" i="0" lang="es-ES" sz="5400" u="none" cap="none" strike="noStrike">
                <a:solidFill>
                  <a:srgbClr val="7A13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-ES" sz="5400" u="none" cap="none" strike="noStrike">
                <a:solidFill>
                  <a:srgbClr val="7A13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MÉTODOS LINKEDLIST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rgbClr val="7A136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8447584" y="6500336"/>
            <a:ext cx="9768408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addFirst, addLast, removeFirst, removeLast, getFirst, getLast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/>
          <p:nvPr/>
        </p:nvSpPr>
        <p:spPr>
          <a:xfrm>
            <a:off x="5279232" y="2280792"/>
            <a:ext cx="14401600" cy="3564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38050" lIns="238050" spcFirstLastPara="1" rIns="23805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1364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7A13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QUEUE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rgbClr val="7A136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5927304" y="4478288"/>
            <a:ext cx="13393488" cy="6192688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Char char="✔"/>
            </a:pPr>
            <a:r>
              <a:rPr b="0" i="0" lang="es-E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Muy rápido para acceder al primer y último elemento.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Char char="✔"/>
            </a:pPr>
            <a:r>
              <a:rPr b="0" i="0" lang="es-E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Permite crear colas de elementos muy eficientes.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Char char="✔"/>
            </a:pPr>
            <a:r>
              <a:rPr b="0" i="0" lang="es-E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Acceso lento a los elementos intermedios.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Char char="✔"/>
            </a:pPr>
            <a:r>
              <a:rPr b="0" i="0" lang="es-E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permite acceso aleatorio.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5279232" y="1745432"/>
            <a:ext cx="14401600" cy="2733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238050" lIns="238050" spcFirstLastPara="1" rIns="23805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1364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7A13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QUEUE, CLASES UTILIZADAS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 b="11667" l="53616" r="5164" t="39334"/>
          <a:stretch/>
        </p:blipFill>
        <p:spPr>
          <a:xfrm>
            <a:off x="2201378" y="4480037"/>
            <a:ext cx="19567686" cy="7032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5279232" y="2280792"/>
            <a:ext cx="14401600" cy="3564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38050" lIns="238050" spcFirstLastPara="1" rIns="23805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1364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7A13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rgbClr val="7A136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5927304" y="4478288"/>
            <a:ext cx="13393488" cy="6192688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Char char="✔"/>
            </a:pPr>
            <a:r>
              <a:rPr b="0" i="0" lang="es-E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Asociación clave -&gt; valor.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Char char="✔"/>
            </a:pPr>
            <a:r>
              <a:rPr b="0" i="0" lang="es-E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Poca eficiencia comparado con las demás colecciones.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Char char="✔"/>
            </a:pPr>
            <a:r>
              <a:rPr b="0" i="0" lang="es-E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Parecido al array asociativo.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Char char="✔"/>
            </a:pPr>
            <a:r>
              <a:rPr b="0" i="0" lang="es-E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puede tener dos claves iguales.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5279232" y="1745432"/>
            <a:ext cx="14401600" cy="2733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238050" lIns="238050" spcFirstLastPara="1" rIns="23805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1364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7A13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MAP, CLASES UTILIZADAS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14333" l="53616" r="5164" t="38666"/>
          <a:stretch/>
        </p:blipFill>
        <p:spPr>
          <a:xfrm>
            <a:off x="1966864" y="4478797"/>
            <a:ext cx="19843055" cy="684076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/>
          <p:nvPr/>
        </p:nvSpPr>
        <p:spPr>
          <a:xfrm>
            <a:off x="13776176" y="11271810"/>
            <a:ext cx="8856984" cy="2456366"/>
          </a:xfrm>
          <a:prstGeom prst="rect">
            <a:avLst/>
          </a:prstGeom>
          <a:noFill/>
          <a:ln>
            <a:noFill/>
          </a:ln>
        </p:spPr>
        <p:txBody>
          <a:bodyPr anchorCtr="0" anchor="ctr" bIns="238050" lIns="238050" spcFirstLastPara="1" rIns="23805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600"/>
              <a:buFont typeface="Arial"/>
              <a:buNone/>
            </a:pPr>
            <a:r>
              <a:rPr b="0" i="0" lang="es-ES" sz="3600" u="none" cap="none" strike="noStrike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Otro método: put(K</a:t>
            </a:r>
            <a:r>
              <a:rPr b="0" i="0" lang="es-ES" sz="3600" u="none" cap="none" strike="noStrike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clave, V valor)</a:t>
            </a:r>
            <a:endParaRPr b="0" i="0" sz="3600" u="none" cap="none" strike="noStrike">
              <a:solidFill>
                <a:srgbClr val="4C4C4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 de decisión de colecciones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7024" y="881336"/>
            <a:ext cx="16777864" cy="1202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1102768" y="5400448"/>
            <a:ext cx="22538504" cy="3564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38050" lIns="238050" spcFirstLastPara="1" rIns="23805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1364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7A13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 colección de objetos es un objeto que puede almacenar un número variable de elementos siendo cada elemento otro objeto.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7439472" y="2105472"/>
            <a:ext cx="8784976" cy="27333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38050" lIns="238050" spcFirstLastPara="1" rIns="23805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5400" u="none" cap="none" strike="noStrike">
                <a:solidFill>
                  <a:srgbClr val="7A13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interfaz Collection</a:t>
            </a:r>
            <a:endParaRPr b="0" i="0" sz="5400" u="none" cap="none" strike="noStrike">
              <a:solidFill>
                <a:srgbClr val="7A136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5063208" y="4478288"/>
            <a:ext cx="14257584" cy="6192688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Char char="✔"/>
            </a:pPr>
            <a:r>
              <a:rPr b="0" i="0" lang="es-E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la interfaz raíz de la jerarquía de interfaces. 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Char char="✔"/>
            </a:pPr>
            <a:r>
              <a:rPr b="0" i="0" lang="es-E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Representan un conjunto de objetos, también llamados elementos,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Char char="✔"/>
            </a:pPr>
            <a:r>
              <a:rPr b="0" i="0" lang="es-E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Estas clases sirven para almacenar colecciones de objetos, como listas, conjuntos, mapas, …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3">
            <a:alphaModFix/>
          </a:blip>
          <a:srcRect b="9667" l="52406" r="3251" t="42667"/>
          <a:stretch/>
        </p:blipFill>
        <p:spPr>
          <a:xfrm>
            <a:off x="2110880" y="3545632"/>
            <a:ext cx="20756332" cy="6745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 b="41052" l="50995" r="17863" t="24000"/>
          <a:stretch/>
        </p:blipFill>
        <p:spPr>
          <a:xfrm>
            <a:off x="19653" y="1025352"/>
            <a:ext cx="23981659" cy="813690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/>
          <p:nvPr/>
        </p:nvSpPr>
        <p:spPr>
          <a:xfrm>
            <a:off x="4083472" y="11106472"/>
            <a:ext cx="1585402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Colección &lt;dato&gt; identificador = new Colección &lt;dato&gt;();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/>
          <p:nvPr/>
        </p:nvSpPr>
        <p:spPr>
          <a:xfrm>
            <a:off x="5279232" y="2280792"/>
            <a:ext cx="14401600" cy="3564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38050" lIns="238050" spcFirstLastPara="1" rIns="23805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1364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7A13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rgbClr val="7A136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4"/>
          <p:cNvSpPr/>
          <p:nvPr/>
        </p:nvSpPr>
        <p:spPr>
          <a:xfrm>
            <a:off x="5927304" y="4478288"/>
            <a:ext cx="13393488" cy="6192688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Char char="✔"/>
            </a:pPr>
            <a:r>
              <a:rPr b="0" i="0" lang="es-E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tiene acceso aleatorio</a:t>
            </a:r>
            <a:endParaRPr/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Char char="✔"/>
            </a:pPr>
            <a:r>
              <a:rPr b="0" i="0" lang="es-E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permite elementos duplicados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Char char="✔"/>
            </a:pPr>
            <a:r>
              <a:rPr b="0" i="0" lang="es-E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Poca eficiencia a la hora de ordenar elementos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5279232" y="1745432"/>
            <a:ext cx="14401600" cy="2733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238050" lIns="238050" spcFirstLastPara="1" rIns="23805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1364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7A13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SET, CLASES UTILIZADAS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3">
            <a:alphaModFix/>
          </a:blip>
          <a:srcRect b="11666" l="53515" r="5165" t="38666"/>
          <a:stretch/>
        </p:blipFill>
        <p:spPr>
          <a:xfrm>
            <a:off x="2164084" y="4478797"/>
            <a:ext cx="19821004" cy="7203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5279232" y="2280792"/>
            <a:ext cx="14401600" cy="3564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38050" lIns="238050" spcFirstLastPara="1" rIns="23805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1364"/>
              </a:buClr>
              <a:buSzPts val="5400"/>
              <a:buFont typeface="Arial"/>
              <a:buNone/>
            </a:pPr>
            <a:r>
              <a:rPr b="0" i="0" lang="es-ES" sz="5400" u="none" cap="none" strike="noStrike">
                <a:solidFill>
                  <a:srgbClr val="7A13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ITERATOR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rgbClr val="7A136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t/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1"/>
          <p:cNvSpPr/>
          <p:nvPr/>
        </p:nvSpPr>
        <p:spPr>
          <a:xfrm>
            <a:off x="5927304" y="4478288"/>
            <a:ext cx="13393488" cy="6192688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Noto Sans Symbols"/>
              <a:buChar char="✔"/>
            </a:pPr>
            <a:r>
              <a:rPr b="0" i="0" lang="es-E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un objeto que nos permite recorrer una lista.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2"/>
          <p:cNvPicPr preferRelativeResize="0"/>
          <p:nvPr/>
        </p:nvPicPr>
        <p:blipFill rotWithShape="1">
          <a:blip r:embed="rId3">
            <a:alphaModFix/>
          </a:blip>
          <a:srcRect b="42999" l="51297" r="30562" t="25667"/>
          <a:stretch/>
        </p:blipFill>
        <p:spPr>
          <a:xfrm>
            <a:off x="5423248" y="2848411"/>
            <a:ext cx="13810637" cy="7212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03-Dark Blue Business Plan">
      <a:dk1>
        <a:srgbClr val="999999"/>
      </a:dk1>
      <a:lt1>
        <a:srgbClr val="FFFFFF"/>
      </a:lt1>
      <a:dk2>
        <a:srgbClr val="050A19"/>
      </a:dk2>
      <a:lt2>
        <a:srgbClr val="FFFFFF"/>
      </a:lt2>
      <a:accent1>
        <a:srgbClr val="09B1CC"/>
      </a:accent1>
      <a:accent2>
        <a:srgbClr val="32C0D8"/>
      </a:accent2>
      <a:accent3>
        <a:srgbClr val="558EB9"/>
      </a:accent3>
      <a:accent4>
        <a:srgbClr val="397FB0"/>
      </a:accent4>
      <a:accent5>
        <a:srgbClr val="089BB4"/>
      </a:accent5>
      <a:accent6>
        <a:srgbClr val="1D869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Administrador</dc:creator>
</cp:coreProperties>
</file>